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0" r:id="rId3"/>
    <p:sldId id="257" r:id="rId4"/>
    <p:sldId id="258" r:id="rId5"/>
    <p:sldId id="259" r:id="rId6"/>
    <p:sldId id="261" r:id="rId7"/>
    <p:sldId id="262" r:id="rId8"/>
    <p:sldId id="263" r:id="rId9"/>
    <p:sldId id="264" r:id="rId10"/>
    <p:sldId id="265" r:id="rId11"/>
    <p:sldId id="266" r:id="rId12"/>
    <p:sldId id="269" r:id="rId13"/>
    <p:sldId id="267" r:id="rId14"/>
    <p:sldId id="268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741"/>
  </p:normalViewPr>
  <p:slideViewPr>
    <p:cSldViewPr snapToGrid="0" snapToObjects="1">
      <p:cViewPr varScale="1">
        <p:scale>
          <a:sx n="94" d="100"/>
          <a:sy n="94" d="100"/>
        </p:scale>
        <p:origin x="736" y="1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3C6FD-FE66-9348-95CC-43E783DF1E63}" type="datetimeFigureOut">
              <a:rPr lang="en-US" smtClean="0"/>
              <a:t>11/2/17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CCD23-1217-A741-B6DF-A1A69FFE9F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6925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3C6FD-FE66-9348-95CC-43E783DF1E63}" type="datetimeFigureOut">
              <a:rPr lang="en-US" smtClean="0"/>
              <a:t>11/2/17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CCD23-1217-A741-B6DF-A1A69FFE9F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9349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3C6FD-FE66-9348-95CC-43E783DF1E63}" type="datetimeFigureOut">
              <a:rPr lang="en-US" smtClean="0"/>
              <a:t>11/2/17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CCD23-1217-A741-B6DF-A1A69FFE9F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9186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3C6FD-FE66-9348-95CC-43E783DF1E63}" type="datetimeFigureOut">
              <a:rPr lang="en-US" smtClean="0"/>
              <a:t>11/2/17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CCD23-1217-A741-B6DF-A1A69FFE9F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7957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3C6FD-FE66-9348-95CC-43E783DF1E63}" type="datetimeFigureOut">
              <a:rPr lang="en-US" smtClean="0"/>
              <a:t>11/2/17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CCD23-1217-A741-B6DF-A1A69FFE9F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5456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3C6FD-FE66-9348-95CC-43E783DF1E63}" type="datetimeFigureOut">
              <a:rPr lang="en-US" smtClean="0"/>
              <a:t>11/2/17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CCD23-1217-A741-B6DF-A1A69FFE9F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2241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3C6FD-FE66-9348-95CC-43E783DF1E63}" type="datetimeFigureOut">
              <a:rPr lang="en-US" smtClean="0"/>
              <a:t>11/2/17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CCD23-1217-A741-B6DF-A1A69FFE9F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4074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3C6FD-FE66-9348-95CC-43E783DF1E63}" type="datetimeFigureOut">
              <a:rPr lang="en-US" smtClean="0"/>
              <a:t>11/2/17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CCD23-1217-A741-B6DF-A1A69FFE9F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3460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3C6FD-FE66-9348-95CC-43E783DF1E63}" type="datetimeFigureOut">
              <a:rPr lang="en-US" smtClean="0"/>
              <a:t>11/2/17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CCD23-1217-A741-B6DF-A1A69FFE9F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7747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3C6FD-FE66-9348-95CC-43E783DF1E63}" type="datetimeFigureOut">
              <a:rPr lang="en-US" smtClean="0"/>
              <a:t>11/2/17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CCD23-1217-A741-B6DF-A1A69FFE9F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8923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3C6FD-FE66-9348-95CC-43E783DF1E63}" type="datetimeFigureOut">
              <a:rPr lang="en-US" smtClean="0"/>
              <a:t>11/2/17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CCD23-1217-A741-B6DF-A1A69FFE9F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857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53C6FD-FE66-9348-95CC-43E783DF1E63}" type="datetimeFigureOut">
              <a:rPr lang="en-US" smtClean="0"/>
              <a:t>11/2/17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1CCD23-1217-A741-B6DF-A1A69FFE9F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219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Relationship Id="rId3" Type="http://schemas.openxmlformats.org/officeDocument/2006/relationships/image" Target="../media/image3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tiff"/><Relationship Id="rId3" Type="http://schemas.openxmlformats.org/officeDocument/2006/relationships/image" Target="../media/image5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tiff"/><Relationship Id="rId3" Type="http://schemas.openxmlformats.org/officeDocument/2006/relationships/image" Target="../media/image7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tiff"/><Relationship Id="rId3" Type="http://schemas.openxmlformats.org/officeDocument/2006/relationships/image" Target="../media/image9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4" Type="http://schemas.openxmlformats.org/officeDocument/2006/relationships/image" Target="../media/image12.tif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rgbClr val="0070C0"/>
                </a:solidFill>
              </a:rPr>
              <a:t>Risk Analysis</a:t>
            </a:r>
            <a:br>
              <a:rPr lang="en-US" b="1" dirty="0" smtClean="0">
                <a:solidFill>
                  <a:srgbClr val="0070C0"/>
                </a:solidFill>
              </a:rPr>
            </a:br>
            <a:r>
              <a:rPr lang="en-US" b="1" dirty="0" smtClean="0">
                <a:solidFill>
                  <a:srgbClr val="0070C0"/>
                </a:solidFill>
              </a:rPr>
              <a:t>&amp;</a:t>
            </a:r>
            <a:br>
              <a:rPr lang="en-US" b="1" dirty="0" smtClean="0">
                <a:solidFill>
                  <a:srgbClr val="0070C0"/>
                </a:solidFill>
              </a:rPr>
            </a:br>
            <a:r>
              <a:rPr lang="en-US" b="1" dirty="0" smtClean="0">
                <a:solidFill>
                  <a:srgbClr val="0070C0"/>
                </a:solidFill>
              </a:rPr>
              <a:t>Fraud Prevention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 err="1" smtClean="0"/>
              <a:t>Gagan</a:t>
            </a:r>
            <a:r>
              <a:rPr lang="en-US" b="1" dirty="0" smtClean="0"/>
              <a:t> Kaur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59594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791571" y="283238"/>
            <a:ext cx="10515600" cy="1325563"/>
          </a:xfrm>
        </p:spPr>
        <p:txBody>
          <a:bodyPr/>
          <a:lstStyle/>
          <a:p>
            <a:r>
              <a:rPr lang="en-US" b="1" dirty="0" smtClean="0">
                <a:solidFill>
                  <a:srgbClr val="0070C0"/>
                </a:solidFill>
              </a:rPr>
              <a:t>Approach 1 : Supervised ML contd.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791571" y="1866568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STEP 2:</a:t>
            </a:r>
          </a:p>
          <a:p>
            <a:r>
              <a:rPr lang="en-US" dirty="0" smtClean="0"/>
              <a:t>All the steps from step 1 were repeated but this time only company’s internal data was used to create the model.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 smtClean="0"/>
              <a:t>The algorithm used is Random Forrest.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77739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0070C0"/>
                </a:solidFill>
              </a:rPr>
              <a:t>Results comparison from two models:</a:t>
            </a:r>
            <a:endParaRPr lang="en-US" b="1" dirty="0">
              <a:solidFill>
                <a:srgbClr val="0070C0"/>
              </a:solidFill>
            </a:endParaRP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85700962"/>
              </p:ext>
            </p:extLst>
          </p:nvPr>
        </p:nvGraphicFramePr>
        <p:xfrm>
          <a:off x="838200" y="1825625"/>
          <a:ext cx="10515600" cy="4438697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5257800"/>
                <a:gridCol w="5257800"/>
              </a:tblGrid>
              <a:tr h="4438697">
                <a:tc>
                  <a:txBody>
                    <a:bodyPr/>
                    <a:lstStyle/>
                    <a:p>
                      <a:r>
                        <a:rPr lang="en-US" dirty="0" smtClean="0"/>
                        <a:t>All Data Model: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Intuit’s Data Model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79672"/>
            <a:ext cx="5003800" cy="3530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4469" y="2279672"/>
            <a:ext cx="5003800" cy="353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5003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0070C0"/>
                </a:solidFill>
              </a:rPr>
              <a:t>Comparison contd.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b="0" dirty="0" smtClean="0"/>
              <a:t>True Positive: Accounts that are fraud and predicted as fraud.</a:t>
            </a:r>
          </a:p>
          <a:p>
            <a:r>
              <a:rPr lang="en-US" sz="2000" b="0" dirty="0" smtClean="0"/>
              <a:t>False Positive: Accounts that are not fraud but are predicted</a:t>
            </a:r>
            <a:r>
              <a:rPr lang="en-US" sz="2000" b="0" baseline="0" dirty="0" smtClean="0"/>
              <a:t> as fraud.</a:t>
            </a:r>
          </a:p>
          <a:p>
            <a:r>
              <a:rPr lang="en-US" sz="2000" b="0" baseline="0" dirty="0" smtClean="0"/>
              <a:t>True Negative: </a:t>
            </a:r>
            <a:r>
              <a:rPr lang="en-US" sz="2000" b="0" dirty="0" smtClean="0"/>
              <a:t>Accounts that are legit and predicted as legit.</a:t>
            </a:r>
          </a:p>
          <a:p>
            <a:r>
              <a:rPr lang="en-US" sz="2000" b="0" dirty="0" smtClean="0"/>
              <a:t>False</a:t>
            </a:r>
            <a:r>
              <a:rPr lang="en-US" sz="2000" b="0" baseline="0" dirty="0" smtClean="0"/>
              <a:t> Negative: </a:t>
            </a:r>
            <a:r>
              <a:rPr lang="en-US" sz="2000" b="0" dirty="0" smtClean="0"/>
              <a:t>Accounts that are fraud and predicted as legit.</a:t>
            </a:r>
          </a:p>
          <a:p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2804141"/>
              </p:ext>
            </p:extLst>
          </p:nvPr>
        </p:nvGraphicFramePr>
        <p:xfrm>
          <a:off x="723330" y="3582539"/>
          <a:ext cx="9949218" cy="2834640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4974609"/>
                <a:gridCol w="4974609"/>
              </a:tblGrid>
              <a:tr h="2677692">
                <a:tc>
                  <a:txBody>
                    <a:bodyPr/>
                    <a:lstStyle/>
                    <a:p>
                      <a:r>
                        <a:rPr lang="en-US" b="1" dirty="0" smtClean="0"/>
                        <a:t>All</a:t>
                      </a:r>
                      <a:r>
                        <a:rPr lang="en-US" b="1" baseline="0" dirty="0" smtClean="0"/>
                        <a:t> Data Model:</a:t>
                      </a:r>
                      <a:endParaRPr lang="en-US" b="1" dirty="0" smtClean="0"/>
                    </a:p>
                    <a:p>
                      <a:endParaRPr lang="en-US" b="0" dirty="0" smtClean="0"/>
                    </a:p>
                    <a:p>
                      <a:r>
                        <a:rPr lang="en-US" b="0" dirty="0" smtClean="0"/>
                        <a:t>TRUE POSITIVE: 337 </a:t>
                      </a:r>
                    </a:p>
                    <a:p>
                      <a:r>
                        <a:rPr lang="en-US" b="0" dirty="0" smtClean="0"/>
                        <a:t>FALSE POSITIVE: 25 </a:t>
                      </a:r>
                    </a:p>
                    <a:p>
                      <a:r>
                        <a:rPr lang="en-US" b="0" dirty="0" smtClean="0"/>
                        <a:t>TRUE NEGATIVE: 411 </a:t>
                      </a:r>
                    </a:p>
                    <a:p>
                      <a:r>
                        <a:rPr lang="en-US" b="0" dirty="0" smtClean="0"/>
                        <a:t>FALSE NEGATIVE: 60</a:t>
                      </a:r>
                    </a:p>
                    <a:p>
                      <a:endParaRPr lang="en-US" b="0" dirty="0" smtClean="0"/>
                    </a:p>
                    <a:p>
                      <a:r>
                        <a:rPr lang="en-US" b="0" dirty="0" smtClean="0"/>
                        <a:t>FPR = 6%</a:t>
                      </a:r>
                    </a:p>
                    <a:p>
                      <a:r>
                        <a:rPr lang="en-US" b="0" dirty="0" smtClean="0"/>
                        <a:t>FNR</a:t>
                      </a:r>
                      <a:r>
                        <a:rPr lang="en-US" b="0" baseline="0" dirty="0" smtClean="0"/>
                        <a:t> = 15%</a:t>
                      </a:r>
                      <a:endParaRPr lang="en-US" b="0" dirty="0" smtClean="0"/>
                    </a:p>
                    <a:p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Intuit’s Data Model:</a:t>
                      </a:r>
                    </a:p>
                    <a:p>
                      <a:endParaRPr lang="en-US" b="0" dirty="0" smtClean="0"/>
                    </a:p>
                    <a:p>
                      <a:r>
                        <a:rPr lang="en-US" b="0" dirty="0" smtClean="0"/>
                        <a:t>TRUE POSITIVE: 332 </a:t>
                      </a:r>
                    </a:p>
                    <a:p>
                      <a:r>
                        <a:rPr lang="en-US" b="0" dirty="0" smtClean="0"/>
                        <a:t>FALSE POSITIVE: 52 </a:t>
                      </a:r>
                    </a:p>
                    <a:p>
                      <a:r>
                        <a:rPr lang="en-US" b="0" dirty="0" smtClean="0"/>
                        <a:t>TRUE NEGATIVE: 376 </a:t>
                      </a:r>
                    </a:p>
                    <a:p>
                      <a:r>
                        <a:rPr lang="en-US" b="0" dirty="0" smtClean="0"/>
                        <a:t>FALSE NEGATIVE: 73</a:t>
                      </a:r>
                    </a:p>
                    <a:p>
                      <a:endParaRPr lang="en-US" dirty="0" smtClean="0"/>
                    </a:p>
                    <a:p>
                      <a:r>
                        <a:rPr lang="en-US" b="0" dirty="0" smtClean="0"/>
                        <a:t>FPR = 12%</a:t>
                      </a:r>
                    </a:p>
                    <a:p>
                      <a:r>
                        <a:rPr lang="en-US" b="0" dirty="0" smtClean="0"/>
                        <a:t>FNR</a:t>
                      </a:r>
                      <a:r>
                        <a:rPr lang="en-US" b="0" baseline="0" dirty="0" smtClean="0"/>
                        <a:t> = 18%</a:t>
                      </a:r>
                      <a:endParaRPr lang="en-US" b="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975804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>
                <a:solidFill>
                  <a:srgbClr val="0070C0"/>
                </a:solidFill>
              </a:rPr>
              <a:t>FraudHacq</a:t>
            </a:r>
            <a:r>
              <a:rPr lang="en-US" b="1" dirty="0" smtClean="0">
                <a:solidFill>
                  <a:srgbClr val="0070C0"/>
                </a:solidFill>
              </a:rPr>
              <a:t> Data Description: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err="1" smtClean="0"/>
              <a:t>IsValid</a:t>
            </a:r>
            <a:r>
              <a:rPr lang="en-US" sz="2400" dirty="0" smtClean="0"/>
              <a:t>: </a:t>
            </a:r>
            <a:r>
              <a:rPr lang="en-US" sz="2400" dirty="0" smtClean="0">
                <a:solidFill>
                  <a:srgbClr val="C00000"/>
                </a:solidFill>
              </a:rPr>
              <a:t>True</a:t>
            </a:r>
            <a:r>
              <a:rPr lang="en-US" sz="2400" dirty="0" smtClean="0"/>
              <a:t> / </a:t>
            </a:r>
            <a:r>
              <a:rPr lang="en-US" sz="2400" dirty="0" smtClean="0">
                <a:solidFill>
                  <a:srgbClr val="C00000"/>
                </a:solidFill>
              </a:rPr>
              <a:t>False</a:t>
            </a:r>
          </a:p>
          <a:p>
            <a:r>
              <a:rPr lang="en-US" sz="2400" dirty="0" err="1" smtClean="0"/>
              <a:t>IsConnected</a:t>
            </a:r>
            <a:r>
              <a:rPr lang="en-US" sz="2400" dirty="0" smtClean="0"/>
              <a:t>: </a:t>
            </a:r>
            <a:r>
              <a:rPr lang="en-US" sz="2400" dirty="0" smtClean="0">
                <a:solidFill>
                  <a:srgbClr val="C00000"/>
                </a:solidFill>
              </a:rPr>
              <a:t>True</a:t>
            </a:r>
            <a:r>
              <a:rPr lang="en-US" sz="2400" dirty="0" smtClean="0"/>
              <a:t>/ </a:t>
            </a:r>
            <a:r>
              <a:rPr lang="en-US" sz="2400" dirty="0" smtClean="0">
                <a:solidFill>
                  <a:srgbClr val="C00000"/>
                </a:solidFill>
              </a:rPr>
              <a:t>False</a:t>
            </a:r>
            <a:r>
              <a:rPr lang="en-US" sz="2400" dirty="0" smtClean="0"/>
              <a:t> / </a:t>
            </a:r>
            <a:r>
              <a:rPr lang="en-US" sz="2400" dirty="0" smtClean="0">
                <a:solidFill>
                  <a:srgbClr val="C00000"/>
                </a:solidFill>
              </a:rPr>
              <a:t>Nan</a:t>
            </a:r>
          </a:p>
          <a:p>
            <a:r>
              <a:rPr lang="en-US" sz="2400" dirty="0" smtClean="0"/>
              <a:t>Personal: </a:t>
            </a:r>
            <a:r>
              <a:rPr lang="en-US" sz="2400" dirty="0" smtClean="0">
                <a:solidFill>
                  <a:srgbClr val="C00000"/>
                </a:solidFill>
              </a:rPr>
              <a:t>True</a:t>
            </a:r>
          </a:p>
          <a:p>
            <a:r>
              <a:rPr lang="en-US" sz="2400" dirty="0" smtClean="0"/>
              <a:t>Reputation Level: </a:t>
            </a:r>
            <a:r>
              <a:rPr lang="en-US" sz="2400" dirty="0" smtClean="0">
                <a:solidFill>
                  <a:srgbClr val="C00000"/>
                </a:solidFill>
              </a:rPr>
              <a:t>1</a:t>
            </a:r>
            <a:r>
              <a:rPr lang="en-US" sz="2400" dirty="0" smtClean="0"/>
              <a:t> / </a:t>
            </a:r>
            <a:r>
              <a:rPr lang="en-US" sz="2400" dirty="0" smtClean="0">
                <a:solidFill>
                  <a:srgbClr val="C00000"/>
                </a:solidFill>
              </a:rPr>
              <a:t>2</a:t>
            </a:r>
          </a:p>
          <a:p>
            <a:r>
              <a:rPr lang="en-US" sz="2400" dirty="0" smtClean="0"/>
              <a:t>Receiving Mail: </a:t>
            </a:r>
            <a:r>
              <a:rPr lang="en-US" sz="2400" dirty="0" smtClean="0">
                <a:solidFill>
                  <a:srgbClr val="C00000"/>
                </a:solidFill>
              </a:rPr>
              <a:t>True</a:t>
            </a:r>
            <a:r>
              <a:rPr lang="en-US" sz="2400" dirty="0" smtClean="0"/>
              <a:t> / </a:t>
            </a:r>
            <a:r>
              <a:rPr lang="en-US" sz="2400" dirty="0" smtClean="0">
                <a:solidFill>
                  <a:srgbClr val="C00000"/>
                </a:solidFill>
              </a:rPr>
              <a:t>False</a:t>
            </a:r>
            <a:r>
              <a:rPr lang="en-US" sz="2400" dirty="0" smtClean="0"/>
              <a:t> / </a:t>
            </a:r>
            <a:r>
              <a:rPr lang="en-US" sz="2400" dirty="0" err="1" smtClean="0">
                <a:solidFill>
                  <a:srgbClr val="C00000"/>
                </a:solidFill>
              </a:rPr>
              <a:t>NaN</a:t>
            </a:r>
            <a:endParaRPr lang="en-US" sz="2400" dirty="0" smtClean="0">
              <a:solidFill>
                <a:srgbClr val="C00000"/>
              </a:solidFill>
            </a:endParaRPr>
          </a:p>
          <a:p>
            <a:r>
              <a:rPr lang="en-US" sz="2400" dirty="0" smtClean="0"/>
              <a:t>Type: </a:t>
            </a:r>
            <a:r>
              <a:rPr lang="en-US" sz="2400" dirty="0" smtClean="0">
                <a:solidFill>
                  <a:srgbClr val="C00000"/>
                </a:solidFill>
              </a:rPr>
              <a:t>0 </a:t>
            </a:r>
            <a:r>
              <a:rPr lang="en-US" sz="2400" dirty="0" smtClean="0"/>
              <a:t>/ </a:t>
            </a:r>
            <a:r>
              <a:rPr lang="en-US" sz="2400" dirty="0" smtClean="0">
                <a:solidFill>
                  <a:srgbClr val="C00000"/>
                </a:solidFill>
              </a:rPr>
              <a:t>F</a:t>
            </a:r>
            <a:r>
              <a:rPr lang="en-US" sz="2400" dirty="0" smtClean="0"/>
              <a:t> / </a:t>
            </a:r>
            <a:r>
              <a:rPr lang="en-US" sz="2400" dirty="0" smtClean="0">
                <a:solidFill>
                  <a:srgbClr val="C00000"/>
                </a:solidFill>
              </a:rPr>
              <a:t>M</a:t>
            </a:r>
            <a:r>
              <a:rPr lang="en-US" sz="2400" dirty="0" smtClean="0"/>
              <a:t> / </a:t>
            </a:r>
            <a:r>
              <a:rPr lang="en-US" sz="2400" dirty="0" smtClean="0">
                <a:solidFill>
                  <a:srgbClr val="C00000"/>
                </a:solidFill>
              </a:rPr>
              <a:t>L</a:t>
            </a:r>
            <a:r>
              <a:rPr lang="en-US" sz="2400" dirty="0" smtClean="0"/>
              <a:t> / </a:t>
            </a:r>
            <a:r>
              <a:rPr lang="en-US" sz="2400" dirty="0" smtClean="0">
                <a:solidFill>
                  <a:srgbClr val="C00000"/>
                </a:solidFill>
              </a:rPr>
              <a:t>N</a:t>
            </a:r>
            <a:r>
              <a:rPr lang="en-US" sz="2400" dirty="0" smtClean="0"/>
              <a:t> / </a:t>
            </a:r>
            <a:r>
              <a:rPr lang="en-US" sz="2400" dirty="0" smtClean="0">
                <a:solidFill>
                  <a:srgbClr val="C00000"/>
                </a:solidFill>
              </a:rPr>
              <a:t>T</a:t>
            </a:r>
          </a:p>
          <a:p>
            <a:r>
              <a:rPr lang="en-US" sz="2400" dirty="0" smtClean="0"/>
              <a:t>Volume Score: </a:t>
            </a:r>
            <a:r>
              <a:rPr lang="en-US" sz="2400" dirty="0" smtClean="0">
                <a:solidFill>
                  <a:srgbClr val="C00000"/>
                </a:solidFill>
              </a:rPr>
              <a:t> 1 </a:t>
            </a:r>
            <a:r>
              <a:rPr lang="en-US" sz="2400" dirty="0" smtClean="0"/>
              <a:t>/ </a:t>
            </a:r>
            <a:r>
              <a:rPr lang="en-US" sz="2400" dirty="0" smtClean="0">
                <a:solidFill>
                  <a:srgbClr val="C00000"/>
                </a:solidFill>
              </a:rPr>
              <a:t>2 / 3 </a:t>
            </a:r>
          </a:p>
          <a:p>
            <a:r>
              <a:rPr lang="en-US" sz="2400" dirty="0" err="1" smtClean="0"/>
              <a:t>ResultNumber</a:t>
            </a:r>
            <a:r>
              <a:rPr lang="en-US" sz="2400" dirty="0" smtClean="0"/>
              <a:t>: </a:t>
            </a:r>
            <a:r>
              <a:rPr lang="en-US" sz="2400" dirty="0" smtClean="0">
                <a:solidFill>
                  <a:srgbClr val="C00000"/>
                </a:solidFill>
              </a:rPr>
              <a:t>1 </a:t>
            </a:r>
            <a:r>
              <a:rPr lang="en-US" sz="2400" dirty="0" smtClean="0"/>
              <a:t>-</a:t>
            </a:r>
            <a:r>
              <a:rPr lang="en-US" sz="2400" dirty="0" smtClean="0">
                <a:solidFill>
                  <a:srgbClr val="C00000"/>
                </a:solidFill>
              </a:rPr>
              <a:t> 40</a:t>
            </a:r>
          </a:p>
          <a:p>
            <a:r>
              <a:rPr lang="en-US" sz="2400" dirty="0" err="1" smtClean="0"/>
              <a:t>EmailDays</a:t>
            </a:r>
            <a:r>
              <a:rPr lang="en-US" sz="2400" dirty="0" smtClean="0"/>
              <a:t>: Some values from </a:t>
            </a:r>
            <a:r>
              <a:rPr lang="en-US" sz="2400" dirty="0" smtClean="0">
                <a:solidFill>
                  <a:srgbClr val="C00000"/>
                </a:solidFill>
              </a:rPr>
              <a:t>0</a:t>
            </a:r>
            <a:r>
              <a:rPr lang="en-US" sz="2400" dirty="0" smtClean="0"/>
              <a:t> - </a:t>
            </a:r>
            <a:r>
              <a:rPr lang="en-US" sz="2400" dirty="0" smtClean="0">
                <a:solidFill>
                  <a:srgbClr val="C00000"/>
                </a:solidFill>
              </a:rPr>
              <a:t>3350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44904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0070C0"/>
                </a:solidFill>
              </a:rPr>
              <a:t>The Data:</a:t>
            </a:r>
            <a:endParaRPr lang="en-US" b="1" dirty="0">
              <a:solidFill>
                <a:srgbClr val="0070C0"/>
              </a:solidFill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3478152"/>
              </p:ext>
            </p:extLst>
          </p:nvPr>
        </p:nvGraphicFramePr>
        <p:xfrm>
          <a:off x="191076" y="1641446"/>
          <a:ext cx="11477767" cy="4351338"/>
        </p:xfrm>
        <a:graphic>
          <a:graphicData uri="http://schemas.openxmlformats.org/drawingml/2006/table">
            <a:tbl>
              <a:tblPr/>
              <a:tblGrid>
                <a:gridCol w="218357"/>
                <a:gridCol w="614149"/>
                <a:gridCol w="477672"/>
                <a:gridCol w="655092"/>
                <a:gridCol w="682388"/>
                <a:gridCol w="600502"/>
                <a:gridCol w="818865"/>
                <a:gridCol w="723332"/>
                <a:gridCol w="646480"/>
                <a:gridCol w="800183"/>
                <a:gridCol w="559558"/>
                <a:gridCol w="818865"/>
                <a:gridCol w="559559"/>
                <a:gridCol w="709683"/>
                <a:gridCol w="627797"/>
                <a:gridCol w="395785"/>
                <a:gridCol w="545911"/>
                <a:gridCol w="573206"/>
                <a:gridCol w="450383"/>
              </a:tblGrid>
              <a:tr h="1100338">
                <a:tc>
                  <a:txBody>
                    <a:bodyPr/>
                    <a:lstStyle/>
                    <a:p>
                      <a:pPr algn="r" fontAlgn="ctr"/>
                      <a:endParaRPr lang="en-US" sz="1000" b="1">
                        <a:effectLst/>
                      </a:endParaRPr>
                    </a:p>
                  </a:txBody>
                  <a:tcPr marL="50015" marR="50015" marT="25008" marB="250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1" dirty="0">
                          <a:effectLst/>
                        </a:rPr>
                        <a:t>ID</a:t>
                      </a:r>
                    </a:p>
                  </a:txBody>
                  <a:tcPr marL="50015" marR="50015" marT="25008" marB="250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1">
                          <a:effectLst/>
                        </a:rPr>
                        <a:t>BAD</a:t>
                      </a:r>
                    </a:p>
                  </a:txBody>
                  <a:tcPr marL="50015" marR="50015" marT="25008" marB="250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1" dirty="0" err="1">
                          <a:effectLst/>
                        </a:rPr>
                        <a:t>opendate</a:t>
                      </a:r>
                      <a:endParaRPr lang="en-US" sz="1000" b="1" dirty="0">
                        <a:effectLst/>
                      </a:endParaRPr>
                    </a:p>
                  </a:txBody>
                  <a:tcPr marL="50015" marR="50015" marT="25008" marB="250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1">
                          <a:effectLst/>
                        </a:rPr>
                        <a:t>AreaCode</a:t>
                      </a:r>
                    </a:p>
                  </a:txBody>
                  <a:tcPr marL="50015" marR="50015" marT="25008" marB="250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1">
                          <a:effectLst/>
                        </a:rPr>
                        <a:t>EAScore</a:t>
                      </a:r>
                    </a:p>
                  </a:txBody>
                  <a:tcPr marL="50015" marR="50015" marT="25008" marB="250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1">
                          <a:effectLst/>
                        </a:rPr>
                        <a:t>IdentityRank</a:t>
                      </a:r>
                    </a:p>
                  </a:txBody>
                  <a:tcPr marL="50015" marR="50015" marT="25008" marB="250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1" dirty="0" err="1">
                          <a:effectLst/>
                        </a:rPr>
                        <a:t>DeviceBrowserType</a:t>
                      </a:r>
                      <a:endParaRPr lang="en-US" sz="1000" b="1" dirty="0">
                        <a:effectLst/>
                      </a:endParaRPr>
                    </a:p>
                  </a:txBody>
                  <a:tcPr marL="50015" marR="50015" marT="25008" marB="250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1" dirty="0" err="1">
                          <a:effectLst/>
                        </a:rPr>
                        <a:t>IpAddressLocCity</a:t>
                      </a:r>
                      <a:endParaRPr lang="en-US" sz="1000" b="1" dirty="0">
                        <a:effectLst/>
                      </a:endParaRPr>
                    </a:p>
                  </a:txBody>
                  <a:tcPr marL="50015" marR="50015" marT="25008" marB="250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1">
                          <a:effectLst/>
                        </a:rPr>
                        <a:t>IpAddressLocCountry</a:t>
                      </a:r>
                    </a:p>
                  </a:txBody>
                  <a:tcPr marL="50015" marR="50015" marT="25008" marB="250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1" dirty="0" err="1">
                          <a:effectLst/>
                        </a:rPr>
                        <a:t>IsValid</a:t>
                      </a:r>
                      <a:endParaRPr lang="en-US" sz="1000" b="1" dirty="0">
                        <a:effectLst/>
                      </a:endParaRPr>
                    </a:p>
                  </a:txBody>
                  <a:tcPr marL="50015" marR="50015" marT="25008" marB="250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1">
                          <a:effectLst/>
                        </a:rPr>
                        <a:t>IsConnected</a:t>
                      </a:r>
                    </a:p>
                  </a:txBody>
                  <a:tcPr marL="50015" marR="50015" marT="25008" marB="250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1" dirty="0">
                          <a:effectLst/>
                        </a:rPr>
                        <a:t>Personal</a:t>
                      </a:r>
                    </a:p>
                  </a:txBody>
                  <a:tcPr marL="50015" marR="50015" marT="25008" marB="250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1">
                          <a:effectLst/>
                        </a:rPr>
                        <a:t>Reputation Level</a:t>
                      </a:r>
                    </a:p>
                  </a:txBody>
                  <a:tcPr marL="50015" marR="50015" marT="25008" marB="250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1" dirty="0" err="1">
                          <a:effectLst/>
                        </a:rPr>
                        <a:t>ReceivingMail</a:t>
                      </a:r>
                      <a:endParaRPr lang="en-US" sz="1000" b="1" dirty="0">
                        <a:effectLst/>
                      </a:endParaRPr>
                    </a:p>
                  </a:txBody>
                  <a:tcPr marL="50015" marR="50015" marT="25008" marB="250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1" dirty="0">
                          <a:effectLst/>
                        </a:rPr>
                        <a:t>Type</a:t>
                      </a:r>
                    </a:p>
                  </a:txBody>
                  <a:tcPr marL="50015" marR="50015" marT="25008" marB="250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1">
                          <a:effectLst/>
                        </a:rPr>
                        <a:t>Volume Score</a:t>
                      </a:r>
                    </a:p>
                  </a:txBody>
                  <a:tcPr marL="50015" marR="50015" marT="25008" marB="250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1">
                          <a:effectLst/>
                        </a:rPr>
                        <a:t>Result Number</a:t>
                      </a:r>
                    </a:p>
                  </a:txBody>
                  <a:tcPr marL="50015" marR="50015" marT="25008" marB="250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1" dirty="0" err="1">
                          <a:effectLst/>
                        </a:rPr>
                        <a:t>EmailDays</a:t>
                      </a:r>
                      <a:endParaRPr lang="en-US" sz="1000" b="1" dirty="0">
                        <a:effectLst/>
                      </a:endParaRPr>
                    </a:p>
                  </a:txBody>
                  <a:tcPr marL="50015" marR="50015" marT="25008" marB="250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650200">
                <a:tc>
                  <a:txBody>
                    <a:bodyPr/>
                    <a:lstStyle/>
                    <a:p>
                      <a:pPr algn="r" fontAlgn="t"/>
                      <a:r>
                        <a:rPr lang="en-US" sz="1000" b="1">
                          <a:effectLst/>
                        </a:rPr>
                        <a:t>0</a:t>
                      </a:r>
                    </a:p>
                  </a:txBody>
                  <a:tcPr marL="50015" marR="50015" marT="25008" marB="25008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is-IS" sz="1000">
                          <a:effectLst/>
                        </a:rPr>
                        <a:t>134457</a:t>
                      </a:r>
                    </a:p>
                  </a:txBody>
                  <a:tcPr marL="50015" marR="50015" marT="25008" marB="250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</a:rPr>
                        <a:t>1</a:t>
                      </a:r>
                    </a:p>
                  </a:txBody>
                  <a:tcPr marL="50015" marR="50015" marT="25008" marB="250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mr-IN" sz="1000">
                          <a:effectLst/>
                        </a:rPr>
                        <a:t>9/3/15</a:t>
                      </a:r>
                    </a:p>
                  </a:txBody>
                  <a:tcPr marL="50015" marR="50015" marT="25008" marB="250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is-IS" sz="1000">
                          <a:effectLst/>
                        </a:rPr>
                        <a:t>973</a:t>
                      </a:r>
                    </a:p>
                  </a:txBody>
                  <a:tcPr marL="50015" marR="50015" marT="25008" marB="250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</a:rPr>
                        <a:t>NaN</a:t>
                      </a:r>
                    </a:p>
                  </a:txBody>
                  <a:tcPr marL="50015" marR="50015" marT="25008" marB="250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nb-NO" sz="1000">
                          <a:effectLst/>
                        </a:rPr>
                        <a:t>425.0</a:t>
                      </a:r>
                    </a:p>
                  </a:txBody>
                  <a:tcPr marL="50015" marR="50015" marT="25008" marB="250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</a:rPr>
                        <a:t>TRIDENT</a:t>
                      </a:r>
                    </a:p>
                  </a:txBody>
                  <a:tcPr marL="50015" marR="50015" marT="25008" marB="250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</a:rPr>
                        <a:t>NaN</a:t>
                      </a:r>
                    </a:p>
                  </a:txBody>
                  <a:tcPr marL="50015" marR="50015" marT="25008" marB="250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</a:rPr>
                        <a:t>UNITED STATES</a:t>
                      </a:r>
                    </a:p>
                  </a:txBody>
                  <a:tcPr marL="50015" marR="50015" marT="25008" marB="250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</a:rPr>
                        <a:t>True</a:t>
                      </a:r>
                    </a:p>
                  </a:txBody>
                  <a:tcPr marL="50015" marR="50015" marT="25008" marB="250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</a:rPr>
                        <a:t>True</a:t>
                      </a:r>
                    </a:p>
                  </a:txBody>
                  <a:tcPr marL="50015" marR="50015" marT="25008" marB="250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</a:rPr>
                        <a:t>True</a:t>
                      </a:r>
                    </a:p>
                  </a:txBody>
                  <a:tcPr marL="50015" marR="50015" marT="25008" marB="250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</a:rPr>
                        <a:t>1</a:t>
                      </a:r>
                    </a:p>
                  </a:txBody>
                  <a:tcPr marL="50015" marR="50015" marT="25008" marB="250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</a:rPr>
                        <a:t>True</a:t>
                      </a:r>
                    </a:p>
                  </a:txBody>
                  <a:tcPr marL="50015" marR="50015" marT="25008" marB="250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</a:rPr>
                        <a:t>L</a:t>
                      </a:r>
                    </a:p>
                  </a:txBody>
                  <a:tcPr marL="50015" marR="50015" marT="25008" marB="250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dirty="0">
                          <a:effectLst/>
                        </a:rPr>
                        <a:t>1</a:t>
                      </a:r>
                    </a:p>
                  </a:txBody>
                  <a:tcPr marL="50015" marR="50015" marT="25008" marB="250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is-IS" sz="1000">
                          <a:effectLst/>
                        </a:rPr>
                        <a:t>2</a:t>
                      </a:r>
                    </a:p>
                  </a:txBody>
                  <a:tcPr marL="50015" marR="50015" marT="25008" marB="250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</a:rPr>
                        <a:t>95</a:t>
                      </a:r>
                    </a:p>
                  </a:txBody>
                  <a:tcPr marL="50015" marR="50015" marT="25008" marB="250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</a:tr>
              <a:tr h="650200">
                <a:tc>
                  <a:txBody>
                    <a:bodyPr/>
                    <a:lstStyle/>
                    <a:p>
                      <a:pPr algn="r" fontAlgn="t"/>
                      <a:r>
                        <a:rPr lang="en-US" sz="1000" b="1">
                          <a:effectLst/>
                        </a:rPr>
                        <a:t>1</a:t>
                      </a:r>
                    </a:p>
                  </a:txBody>
                  <a:tcPr marL="50015" marR="50015" marT="25008" marB="25008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is-IS" sz="1000">
                          <a:effectLst/>
                        </a:rPr>
                        <a:t>6360592</a:t>
                      </a:r>
                    </a:p>
                  </a:txBody>
                  <a:tcPr marL="50015" marR="50015" marT="25008" marB="250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</a:rPr>
                        <a:t>0</a:t>
                      </a:r>
                    </a:p>
                  </a:txBody>
                  <a:tcPr marL="50015" marR="50015" marT="25008" marB="250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mr-IN" sz="1000">
                          <a:effectLst/>
                        </a:rPr>
                        <a:t>9/28/15</a:t>
                      </a:r>
                    </a:p>
                  </a:txBody>
                  <a:tcPr marL="50015" marR="50015" marT="25008" marB="250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</a:rPr>
                        <a:t>310</a:t>
                      </a:r>
                    </a:p>
                  </a:txBody>
                  <a:tcPr marL="50015" marR="50015" marT="25008" marB="250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nb-NO" sz="1000">
                          <a:effectLst/>
                        </a:rPr>
                        <a:t>930.0</a:t>
                      </a:r>
                    </a:p>
                  </a:txBody>
                  <a:tcPr marL="50015" marR="50015" marT="25008" marB="250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hr-HR" sz="1000">
                          <a:effectLst/>
                        </a:rPr>
                        <a:t>652.0</a:t>
                      </a:r>
                    </a:p>
                  </a:txBody>
                  <a:tcPr marL="50015" marR="50015" marT="25008" marB="250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</a:rPr>
                        <a:t>TRIDENT</a:t>
                      </a:r>
                    </a:p>
                  </a:txBody>
                  <a:tcPr marL="50015" marR="50015" marT="25008" marB="250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</a:rPr>
                        <a:t>AUSTIN</a:t>
                      </a:r>
                    </a:p>
                  </a:txBody>
                  <a:tcPr marL="50015" marR="50015" marT="25008" marB="250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</a:rPr>
                        <a:t>UNITED STATES</a:t>
                      </a:r>
                    </a:p>
                  </a:txBody>
                  <a:tcPr marL="50015" marR="50015" marT="25008" marB="250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</a:rPr>
                        <a:t>True</a:t>
                      </a:r>
                    </a:p>
                  </a:txBody>
                  <a:tcPr marL="50015" marR="50015" marT="25008" marB="250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</a:rPr>
                        <a:t>True</a:t>
                      </a:r>
                    </a:p>
                  </a:txBody>
                  <a:tcPr marL="50015" marR="50015" marT="25008" marB="250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</a:rPr>
                        <a:t>True</a:t>
                      </a:r>
                    </a:p>
                  </a:txBody>
                  <a:tcPr marL="50015" marR="50015" marT="25008" marB="250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</a:rPr>
                        <a:t>1</a:t>
                      </a:r>
                    </a:p>
                  </a:txBody>
                  <a:tcPr marL="50015" marR="50015" marT="25008" marB="250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</a:rPr>
                        <a:t>True</a:t>
                      </a:r>
                    </a:p>
                  </a:txBody>
                  <a:tcPr marL="50015" marR="50015" marT="25008" marB="250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</a:rPr>
                        <a:t>F</a:t>
                      </a:r>
                    </a:p>
                  </a:txBody>
                  <a:tcPr marL="50015" marR="50015" marT="25008" marB="250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</a:rPr>
                        <a:t>1</a:t>
                      </a:r>
                    </a:p>
                  </a:txBody>
                  <a:tcPr marL="50015" marR="50015" marT="25008" marB="250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</a:rPr>
                        <a:t>1</a:t>
                      </a:r>
                    </a:p>
                  </a:txBody>
                  <a:tcPr marL="50015" marR="50015" marT="25008" marB="250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cs-CZ" sz="1000">
                          <a:effectLst/>
                        </a:rPr>
                        <a:t>116</a:t>
                      </a:r>
                    </a:p>
                  </a:txBody>
                  <a:tcPr marL="50015" marR="50015" marT="25008" marB="250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650200">
                <a:tc>
                  <a:txBody>
                    <a:bodyPr/>
                    <a:lstStyle/>
                    <a:p>
                      <a:pPr algn="r" fontAlgn="t"/>
                      <a:r>
                        <a:rPr lang="is-IS" sz="1000" b="1">
                          <a:effectLst/>
                        </a:rPr>
                        <a:t>2</a:t>
                      </a:r>
                    </a:p>
                  </a:txBody>
                  <a:tcPr marL="50015" marR="50015" marT="25008" marB="25008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i-FI" sz="1000">
                          <a:effectLst/>
                        </a:rPr>
                        <a:t>462987</a:t>
                      </a:r>
                    </a:p>
                  </a:txBody>
                  <a:tcPr marL="50015" marR="50015" marT="25008" marB="250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</a:rPr>
                        <a:t>0</a:t>
                      </a:r>
                    </a:p>
                  </a:txBody>
                  <a:tcPr marL="50015" marR="50015" marT="25008" marB="250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mr-IN" sz="1000" dirty="0">
                          <a:effectLst/>
                        </a:rPr>
                        <a:t>9/2/15</a:t>
                      </a:r>
                    </a:p>
                  </a:txBody>
                  <a:tcPr marL="50015" marR="50015" marT="25008" marB="250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i-FI" sz="1000">
                          <a:effectLst/>
                        </a:rPr>
                        <a:t>502</a:t>
                      </a:r>
                    </a:p>
                  </a:txBody>
                  <a:tcPr marL="50015" marR="50015" marT="25008" marB="250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hr-HR" sz="1000">
                          <a:effectLst/>
                        </a:rPr>
                        <a:t>704.0</a:t>
                      </a:r>
                    </a:p>
                  </a:txBody>
                  <a:tcPr marL="50015" marR="50015" marT="25008" marB="250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hr-HR" sz="1000">
                          <a:effectLst/>
                        </a:rPr>
                        <a:t>683.0</a:t>
                      </a:r>
                    </a:p>
                  </a:txBody>
                  <a:tcPr marL="50015" marR="50015" marT="25008" marB="250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</a:rPr>
                        <a:t>CHROME</a:t>
                      </a:r>
                    </a:p>
                  </a:txBody>
                  <a:tcPr marL="50015" marR="50015" marT="25008" marB="250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dirty="0">
                          <a:effectLst/>
                        </a:rPr>
                        <a:t>LOUISVILLE</a:t>
                      </a:r>
                    </a:p>
                  </a:txBody>
                  <a:tcPr marL="50015" marR="50015" marT="25008" marB="250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</a:rPr>
                        <a:t>UNITED STATES</a:t>
                      </a:r>
                    </a:p>
                  </a:txBody>
                  <a:tcPr marL="50015" marR="50015" marT="25008" marB="250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</a:rPr>
                        <a:t>True</a:t>
                      </a:r>
                    </a:p>
                  </a:txBody>
                  <a:tcPr marL="50015" marR="50015" marT="25008" marB="250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</a:rPr>
                        <a:t>True</a:t>
                      </a:r>
                    </a:p>
                  </a:txBody>
                  <a:tcPr marL="50015" marR="50015" marT="25008" marB="250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</a:rPr>
                        <a:t>True</a:t>
                      </a:r>
                    </a:p>
                  </a:txBody>
                  <a:tcPr marL="50015" marR="50015" marT="25008" marB="250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</a:rPr>
                        <a:t>1</a:t>
                      </a:r>
                    </a:p>
                  </a:txBody>
                  <a:tcPr marL="50015" marR="50015" marT="25008" marB="250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</a:rPr>
                        <a:t>NaN</a:t>
                      </a:r>
                    </a:p>
                  </a:txBody>
                  <a:tcPr marL="50015" marR="50015" marT="25008" marB="250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</a:rPr>
                        <a:t>M</a:t>
                      </a:r>
                    </a:p>
                  </a:txBody>
                  <a:tcPr marL="50015" marR="50015" marT="25008" marB="250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</a:rPr>
                        <a:t>1</a:t>
                      </a:r>
                    </a:p>
                  </a:txBody>
                  <a:tcPr marL="50015" marR="50015" marT="25008" marB="250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</a:rPr>
                        <a:t>1</a:t>
                      </a:r>
                    </a:p>
                  </a:txBody>
                  <a:tcPr marL="50015" marR="50015" marT="25008" marB="250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cs-CZ" sz="1000">
                          <a:effectLst/>
                        </a:rPr>
                        <a:t>116</a:t>
                      </a:r>
                    </a:p>
                  </a:txBody>
                  <a:tcPr marL="50015" marR="50015" marT="25008" marB="250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</a:tr>
              <a:tr h="650200">
                <a:tc>
                  <a:txBody>
                    <a:bodyPr/>
                    <a:lstStyle/>
                    <a:p>
                      <a:pPr algn="r" fontAlgn="t"/>
                      <a:r>
                        <a:rPr lang="en-US" sz="1000" b="1">
                          <a:effectLst/>
                        </a:rPr>
                        <a:t>3</a:t>
                      </a:r>
                    </a:p>
                  </a:txBody>
                  <a:tcPr marL="50015" marR="50015" marT="25008" marB="25008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is-IS" sz="1000">
                          <a:effectLst/>
                        </a:rPr>
                        <a:t>309372</a:t>
                      </a:r>
                    </a:p>
                  </a:txBody>
                  <a:tcPr marL="50015" marR="50015" marT="25008" marB="250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</a:rPr>
                        <a:t>0</a:t>
                      </a:r>
                    </a:p>
                  </a:txBody>
                  <a:tcPr marL="50015" marR="50015" marT="25008" marB="250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mr-IN" sz="1000">
                          <a:effectLst/>
                        </a:rPr>
                        <a:t>10/1/15</a:t>
                      </a:r>
                    </a:p>
                  </a:txBody>
                  <a:tcPr marL="50015" marR="50015" marT="25008" marB="250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i-FI" sz="1000">
                          <a:effectLst/>
                        </a:rPr>
                        <a:t>518</a:t>
                      </a:r>
                    </a:p>
                  </a:txBody>
                  <a:tcPr marL="50015" marR="50015" marT="25008" marB="250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hr-HR" sz="1000">
                          <a:effectLst/>
                        </a:rPr>
                        <a:t>113.0</a:t>
                      </a:r>
                    </a:p>
                  </a:txBody>
                  <a:tcPr marL="50015" marR="50015" marT="25008" marB="250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uk-UA" sz="1000">
                          <a:effectLst/>
                        </a:rPr>
                        <a:t>477.0</a:t>
                      </a:r>
                    </a:p>
                  </a:txBody>
                  <a:tcPr marL="50015" marR="50015" marT="25008" marB="250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</a:rPr>
                        <a:t>FIREFOX</a:t>
                      </a:r>
                    </a:p>
                  </a:txBody>
                  <a:tcPr marL="50015" marR="50015" marT="25008" marB="250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</a:rPr>
                        <a:t>SCHENECTADY</a:t>
                      </a:r>
                    </a:p>
                  </a:txBody>
                  <a:tcPr marL="50015" marR="50015" marT="25008" marB="250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</a:rPr>
                        <a:t>UNITED STATES</a:t>
                      </a:r>
                    </a:p>
                  </a:txBody>
                  <a:tcPr marL="50015" marR="50015" marT="25008" marB="250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</a:rPr>
                        <a:t>True</a:t>
                      </a:r>
                    </a:p>
                  </a:txBody>
                  <a:tcPr marL="50015" marR="50015" marT="25008" marB="250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</a:rPr>
                        <a:t>True</a:t>
                      </a:r>
                    </a:p>
                  </a:txBody>
                  <a:tcPr marL="50015" marR="50015" marT="25008" marB="250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</a:rPr>
                        <a:t>True</a:t>
                      </a:r>
                    </a:p>
                  </a:txBody>
                  <a:tcPr marL="50015" marR="50015" marT="25008" marB="250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</a:rPr>
                        <a:t>1</a:t>
                      </a:r>
                    </a:p>
                  </a:txBody>
                  <a:tcPr marL="50015" marR="50015" marT="25008" marB="250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</a:rPr>
                        <a:t>NaN</a:t>
                      </a:r>
                    </a:p>
                  </a:txBody>
                  <a:tcPr marL="50015" marR="50015" marT="25008" marB="250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</a:rPr>
                        <a:t>L</a:t>
                      </a:r>
                    </a:p>
                  </a:txBody>
                  <a:tcPr marL="50015" marR="50015" marT="25008" marB="250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</a:rPr>
                        <a:t>1</a:t>
                      </a:r>
                    </a:p>
                  </a:txBody>
                  <a:tcPr marL="50015" marR="50015" marT="25008" marB="250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</a:rPr>
                        <a:t>1</a:t>
                      </a:r>
                    </a:p>
                  </a:txBody>
                  <a:tcPr marL="50015" marR="50015" marT="25008" marB="250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is-IS" sz="1000">
                          <a:effectLst/>
                        </a:rPr>
                        <a:t>1513</a:t>
                      </a:r>
                    </a:p>
                  </a:txBody>
                  <a:tcPr marL="50015" marR="50015" marT="25008" marB="250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650200">
                <a:tc>
                  <a:txBody>
                    <a:bodyPr/>
                    <a:lstStyle/>
                    <a:p>
                      <a:pPr algn="r" fontAlgn="t"/>
                      <a:r>
                        <a:rPr lang="en-US" sz="1000" b="1">
                          <a:effectLst/>
                        </a:rPr>
                        <a:t>4</a:t>
                      </a:r>
                    </a:p>
                  </a:txBody>
                  <a:tcPr marL="50015" marR="50015" marT="25008" marB="25008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is-IS" sz="1000">
                          <a:effectLst/>
                        </a:rPr>
                        <a:t>397009</a:t>
                      </a:r>
                    </a:p>
                  </a:txBody>
                  <a:tcPr marL="50015" marR="50015" marT="25008" marB="250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</a:rPr>
                        <a:t>1</a:t>
                      </a:r>
                    </a:p>
                  </a:txBody>
                  <a:tcPr marL="50015" marR="50015" marT="25008" marB="250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mr-IN" sz="1000">
                          <a:effectLst/>
                        </a:rPr>
                        <a:t>7/12/15</a:t>
                      </a:r>
                    </a:p>
                  </a:txBody>
                  <a:tcPr marL="50015" marR="50015" marT="25008" marB="250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is-IS" sz="1000" dirty="0">
                          <a:effectLst/>
                        </a:rPr>
                        <a:t>713</a:t>
                      </a:r>
                    </a:p>
                  </a:txBody>
                  <a:tcPr marL="50015" marR="50015" marT="25008" marB="250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</a:rPr>
                        <a:t>NaN</a:t>
                      </a:r>
                    </a:p>
                  </a:txBody>
                  <a:tcPr marL="50015" marR="50015" marT="25008" marB="250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i-FI" sz="1000">
                          <a:effectLst/>
                        </a:rPr>
                        <a:t>587.0</a:t>
                      </a:r>
                    </a:p>
                  </a:txBody>
                  <a:tcPr marL="50015" marR="50015" marT="25008" marB="250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</a:rPr>
                        <a:t>FIREFOX</a:t>
                      </a:r>
                    </a:p>
                  </a:txBody>
                  <a:tcPr marL="50015" marR="50015" marT="25008" marB="250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</a:rPr>
                        <a:t>LOS ANGELES</a:t>
                      </a:r>
                    </a:p>
                  </a:txBody>
                  <a:tcPr marL="50015" marR="50015" marT="25008" marB="250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</a:rPr>
                        <a:t>UNITED STATES</a:t>
                      </a:r>
                    </a:p>
                  </a:txBody>
                  <a:tcPr marL="50015" marR="50015" marT="25008" marB="250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</a:rPr>
                        <a:t>True</a:t>
                      </a:r>
                    </a:p>
                  </a:txBody>
                  <a:tcPr marL="50015" marR="50015" marT="25008" marB="250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</a:rPr>
                        <a:t>NaN</a:t>
                      </a:r>
                    </a:p>
                  </a:txBody>
                  <a:tcPr marL="50015" marR="50015" marT="25008" marB="250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</a:rPr>
                        <a:t>True</a:t>
                      </a:r>
                    </a:p>
                  </a:txBody>
                  <a:tcPr marL="50015" marR="50015" marT="25008" marB="250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</a:rPr>
                        <a:t>1</a:t>
                      </a:r>
                    </a:p>
                  </a:txBody>
                  <a:tcPr marL="50015" marR="50015" marT="25008" marB="250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</a:rPr>
                        <a:t>NaN</a:t>
                      </a:r>
                    </a:p>
                  </a:txBody>
                  <a:tcPr marL="50015" marR="50015" marT="25008" marB="250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</a:rPr>
                        <a:t>N</a:t>
                      </a:r>
                    </a:p>
                  </a:txBody>
                  <a:tcPr marL="50015" marR="50015" marT="25008" marB="250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</a:rPr>
                        <a:t>1</a:t>
                      </a:r>
                    </a:p>
                  </a:txBody>
                  <a:tcPr marL="50015" marR="50015" marT="25008" marB="250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</a:rPr>
                        <a:t>1</a:t>
                      </a:r>
                    </a:p>
                  </a:txBody>
                  <a:tcPr marL="50015" marR="50015" marT="25008" marB="250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dirty="0">
                          <a:effectLst/>
                        </a:rPr>
                        <a:t>0</a:t>
                      </a:r>
                    </a:p>
                  </a:txBody>
                  <a:tcPr marL="50015" marR="50015" marT="25008" marB="250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578698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0070C0"/>
                </a:solidFill>
              </a:rPr>
              <a:t>Digging deep into data</a:t>
            </a:r>
            <a:endParaRPr lang="en-US" b="1" dirty="0">
              <a:solidFill>
                <a:srgbClr val="0070C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770" y="1978704"/>
            <a:ext cx="5507938" cy="374845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978704"/>
            <a:ext cx="5475027" cy="3726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2942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0070C0"/>
                </a:solidFill>
              </a:rPr>
              <a:t>Digging deep into data</a:t>
            </a:r>
            <a:endParaRPr lang="en-US" b="1" dirty="0">
              <a:solidFill>
                <a:srgbClr val="0070C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920" y="2476595"/>
            <a:ext cx="5360321" cy="364799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6346" y="2401959"/>
            <a:ext cx="5497773" cy="3741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803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0070C0"/>
                </a:solidFill>
              </a:rPr>
              <a:t>Digging deep into data</a:t>
            </a:r>
            <a:endParaRPr lang="en-US" b="1" dirty="0">
              <a:solidFill>
                <a:srgbClr val="0070C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256" y="2301828"/>
            <a:ext cx="4980180" cy="338928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4070" y="2290139"/>
            <a:ext cx="4997355" cy="3400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988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0070C0"/>
                </a:solidFill>
              </a:rPr>
              <a:t>Digging deep into data</a:t>
            </a:r>
            <a:endParaRPr lang="en-US" b="1" dirty="0">
              <a:solidFill>
                <a:srgbClr val="0070C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660" y="1828800"/>
            <a:ext cx="4987413" cy="47221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2497" y="2001238"/>
            <a:ext cx="5613778" cy="454968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47562" y="2445743"/>
            <a:ext cx="775363" cy="2167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47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0070C0"/>
                </a:solidFill>
              </a:rPr>
              <a:t>Reputation Level vs Bad account</a:t>
            </a:r>
            <a:endParaRPr lang="en-US" b="1" dirty="0">
              <a:solidFill>
                <a:srgbClr val="0070C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92447"/>
            <a:ext cx="9400143" cy="4067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2506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0070C0"/>
                </a:solidFill>
              </a:rPr>
              <a:t>Who am I?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Born and brought up in India.</a:t>
            </a:r>
          </a:p>
          <a:p>
            <a:r>
              <a:rPr lang="en-US" dirty="0" smtClean="0"/>
              <a:t>I </a:t>
            </a:r>
            <a:r>
              <a:rPr lang="en-US" dirty="0"/>
              <a:t>have a Master's degree in Physics for India's premier institute- IIT.</a:t>
            </a:r>
          </a:p>
          <a:p>
            <a:r>
              <a:rPr lang="en-US" dirty="0"/>
              <a:t>I began my career working as an engineer on Java technology.</a:t>
            </a:r>
          </a:p>
          <a:p>
            <a:r>
              <a:rPr lang="en-US" dirty="0"/>
              <a:t>I came here to pursue further education. As a part of my PhD, I completed my masters from Wayne State.</a:t>
            </a:r>
          </a:p>
          <a:p>
            <a:r>
              <a:rPr lang="en-US" dirty="0"/>
              <a:t>I then began working as a Data Manager at </a:t>
            </a:r>
            <a:r>
              <a:rPr lang="en-US" dirty="0" err="1"/>
              <a:t>Dataguise</a:t>
            </a:r>
            <a:r>
              <a:rPr lang="en-US" dirty="0"/>
              <a:t>.</a:t>
            </a:r>
            <a:r>
              <a:rPr lang="en-US" dirty="0" smtClean="0">
                <a:effectLst/>
              </a:rPr>
              <a:t> </a:t>
            </a:r>
          </a:p>
          <a:p>
            <a:r>
              <a:rPr lang="en-US" dirty="0" smtClean="0"/>
              <a:t>I took a sabbatical from work in Jan, 2016. </a:t>
            </a:r>
          </a:p>
          <a:p>
            <a:r>
              <a:rPr lang="en-US" dirty="0" smtClean="0"/>
              <a:t>Currently enrolled in UCB Data Bootcamp. (Graduating in December, 2017)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4668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>
                <a:solidFill>
                  <a:srgbClr val="0070C0"/>
                </a:solidFill>
              </a:rPr>
              <a:t>EmailDays</a:t>
            </a:r>
            <a:r>
              <a:rPr lang="en-US" b="1" dirty="0" smtClean="0">
                <a:solidFill>
                  <a:srgbClr val="0070C0"/>
                </a:solidFill>
              </a:rPr>
              <a:t> vs Bad Accounts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053" y="1795663"/>
            <a:ext cx="10777894" cy="4673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1022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0070C0"/>
                </a:solidFill>
              </a:rPr>
              <a:t>Even more.. Why NO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vendor got back after a week!!</a:t>
            </a:r>
          </a:p>
          <a:p>
            <a:r>
              <a:rPr lang="en-US" dirty="0" smtClean="0"/>
              <a:t>No real time analytics</a:t>
            </a:r>
          </a:p>
          <a:p>
            <a:r>
              <a:rPr lang="en-US" dirty="0" smtClean="0"/>
              <a:t>Hinders the AWESOMNESS of INTUIT</a:t>
            </a:r>
          </a:p>
          <a:p>
            <a:r>
              <a:rPr lang="en-US" dirty="0" smtClean="0"/>
              <a:t>Data corresponding to fraudulent accounts was missing</a:t>
            </a:r>
          </a:p>
          <a:p>
            <a:r>
              <a:rPr lang="en-US" dirty="0" smtClean="0"/>
              <a:t>External vendors like </a:t>
            </a:r>
            <a:r>
              <a:rPr lang="en-US" b="1" dirty="0" smtClean="0"/>
              <a:t>KOUNT</a:t>
            </a:r>
            <a:r>
              <a:rPr lang="en-US" dirty="0" smtClean="0"/>
              <a:t> and </a:t>
            </a:r>
            <a:r>
              <a:rPr lang="en-US" b="1" dirty="0" smtClean="0"/>
              <a:t>GIACT</a:t>
            </a:r>
            <a:r>
              <a:rPr lang="en-US" dirty="0" smtClean="0"/>
              <a:t> provide relevant information in real time.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31118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0070C0"/>
                </a:solidFill>
              </a:rPr>
              <a:t>Strategy for future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“As fraud schemes become more </a:t>
            </a:r>
            <a:r>
              <a:rPr lang="en-US" b="1" dirty="0" smtClean="0">
                <a:solidFill>
                  <a:srgbClr val="FF0000"/>
                </a:solidFill>
              </a:rPr>
              <a:t>sophisticated</a:t>
            </a:r>
            <a:r>
              <a:rPr lang="en-US" dirty="0" smtClean="0"/>
              <a:t> and </a:t>
            </a:r>
            <a:r>
              <a:rPr lang="en-US" b="1" dirty="0" smtClean="0">
                <a:solidFill>
                  <a:srgbClr val="FF0000"/>
                </a:solidFill>
              </a:rPr>
              <a:t>migratory</a:t>
            </a:r>
            <a:r>
              <a:rPr lang="en-US" dirty="0" smtClean="0"/>
              <a:t>, access to </a:t>
            </a:r>
            <a:r>
              <a:rPr lang="en-US" b="1" dirty="0" smtClean="0">
                <a:solidFill>
                  <a:srgbClr val="FF0000"/>
                </a:solidFill>
              </a:rPr>
              <a:t>real time data </a:t>
            </a:r>
            <a:r>
              <a:rPr lang="en-US" dirty="0" smtClean="0"/>
              <a:t>and the use of </a:t>
            </a:r>
            <a:r>
              <a:rPr lang="en-US" b="1" dirty="0" smtClean="0">
                <a:solidFill>
                  <a:srgbClr val="FF0000"/>
                </a:solidFill>
              </a:rPr>
              <a:t>advanced data analysis</a:t>
            </a:r>
            <a:r>
              <a:rPr lang="en-US" b="1" dirty="0" smtClean="0"/>
              <a:t> </a:t>
            </a:r>
            <a:r>
              <a:rPr lang="en-US" dirty="0" smtClean="0"/>
              <a:t>to monitor claims and provider characteristics are critically important.”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26178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0070C0"/>
                </a:solidFill>
              </a:rPr>
              <a:t>Fraud Detection Improvements with Analytics</a:t>
            </a:r>
            <a:endParaRPr lang="en-US" b="1" dirty="0">
              <a:solidFill>
                <a:srgbClr val="0070C0"/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838200" y="6005015"/>
            <a:ext cx="9929884" cy="2729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 flipV="1">
            <a:off x="5636525" y="1978925"/>
            <a:ext cx="13648" cy="405338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996287" y="6223379"/>
            <a:ext cx="118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Traditional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7451678" y="6250675"/>
            <a:ext cx="1025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Analytics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4134765" y="5096934"/>
            <a:ext cx="2934268" cy="90808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Eyeballing data</a:t>
            </a:r>
          </a:p>
          <a:p>
            <a:pPr algn="ctr"/>
            <a:r>
              <a:rPr lang="en-US" dirty="0" smtClean="0"/>
              <a:t>Luck</a:t>
            </a:r>
          </a:p>
          <a:p>
            <a:pPr algn="ctr"/>
            <a:r>
              <a:rPr lang="en-US" dirty="0" smtClean="0"/>
              <a:t>Intuition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524000" y="4419600"/>
            <a:ext cx="3234267" cy="1016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Traditional Training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7151934" y="3665571"/>
            <a:ext cx="1738066" cy="143136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Decision Engine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8890000" y="2260103"/>
            <a:ext cx="2641600" cy="177003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Optimized Detection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917048" y="1998690"/>
            <a:ext cx="886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Fraud</a:t>
            </a:r>
            <a:endParaRPr lang="en-US"/>
          </a:p>
        </p:txBody>
      </p:sp>
      <p:cxnSp>
        <p:nvCxnSpPr>
          <p:cNvPr id="28" name="Straight Arrow Connector 27"/>
          <p:cNvCxnSpPr>
            <a:stCxn id="13" idx="2"/>
          </p:cNvCxnSpPr>
          <p:nvPr/>
        </p:nvCxnSpPr>
        <p:spPr>
          <a:xfrm flipV="1">
            <a:off x="5601899" y="1690688"/>
            <a:ext cx="5166185" cy="431432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13" idx="2"/>
          </p:cNvCxnSpPr>
          <p:nvPr/>
        </p:nvCxnSpPr>
        <p:spPr>
          <a:xfrm flipH="1" flipV="1">
            <a:off x="1310185" y="4804012"/>
            <a:ext cx="4291714" cy="120100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838200" y="5841242"/>
            <a:ext cx="308212" cy="16377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10432576" y="6045958"/>
            <a:ext cx="308212" cy="16377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838200" y="6005015"/>
            <a:ext cx="308212" cy="20471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10413872" y="5827595"/>
            <a:ext cx="308212" cy="20471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74454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 smtClean="0">
                <a:solidFill>
                  <a:srgbClr val="0070C0"/>
                </a:solidFill>
              </a:rPr>
              <a:t>7 Step Approach While Onboarding Merchants</a:t>
            </a:r>
            <a:endParaRPr lang="en-US" sz="4000" b="1" dirty="0">
              <a:solidFill>
                <a:srgbClr val="0070C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617133" y="5266265"/>
            <a:ext cx="2819400" cy="13208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rgbClr val="C00000"/>
                </a:solidFill>
              </a:rPr>
              <a:t>Pre Screening</a:t>
            </a:r>
            <a:endParaRPr lang="en-US" sz="2000" dirty="0">
              <a:solidFill>
                <a:srgbClr val="C00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270922" y="5149885"/>
            <a:ext cx="2819400" cy="13208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rgbClr val="C00000"/>
                </a:solidFill>
              </a:rPr>
              <a:t>Credit Risk Underwriting</a:t>
            </a:r>
            <a:endParaRPr lang="en-US" sz="2000" dirty="0">
              <a:solidFill>
                <a:srgbClr val="C00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8911166" y="3495410"/>
            <a:ext cx="2819400" cy="13208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rgbClr val="C00000"/>
                </a:solidFill>
              </a:rPr>
              <a:t>Information Security Compliance</a:t>
            </a:r>
            <a:endParaRPr lang="en-US" sz="2000" dirty="0">
              <a:solidFill>
                <a:srgbClr val="C000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81000" y="3495410"/>
            <a:ext cx="2819400" cy="13208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rgbClr val="C00000"/>
                </a:solidFill>
              </a:rPr>
              <a:t>KYC</a:t>
            </a:r>
            <a:endParaRPr lang="en-US" sz="2000" dirty="0">
              <a:solidFill>
                <a:srgbClr val="C00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393272" y="1892446"/>
            <a:ext cx="2819400" cy="13208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rgbClr val="C00000"/>
                </a:solidFill>
              </a:rPr>
              <a:t>Merchant History Check</a:t>
            </a:r>
            <a:endParaRPr lang="en-US" sz="2000" dirty="0">
              <a:solidFill>
                <a:srgbClr val="C0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686300" y="1874307"/>
            <a:ext cx="2819400" cy="13208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rgbClr val="C00000"/>
                </a:solidFill>
              </a:rPr>
              <a:t>Business &amp; operational model analysis</a:t>
            </a:r>
            <a:endParaRPr lang="en-US" sz="2000" dirty="0">
              <a:solidFill>
                <a:srgbClr val="C000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831666" y="1843087"/>
            <a:ext cx="2819400" cy="13208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rgbClr val="C00000"/>
                </a:solidFill>
              </a:rPr>
              <a:t>Web Content Analysis</a:t>
            </a:r>
            <a:endParaRPr lang="en-US" sz="2000" dirty="0">
              <a:solidFill>
                <a:srgbClr val="C00000"/>
              </a:solidFill>
            </a:endParaRPr>
          </a:p>
        </p:txBody>
      </p:sp>
      <p:sp>
        <p:nvSpPr>
          <p:cNvPr id="16" name="Up Arrow 15"/>
          <p:cNvSpPr/>
          <p:nvPr/>
        </p:nvSpPr>
        <p:spPr>
          <a:xfrm>
            <a:off x="2151304" y="4790879"/>
            <a:ext cx="304800" cy="450055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Up Arrow 16"/>
          <p:cNvSpPr/>
          <p:nvPr/>
        </p:nvSpPr>
        <p:spPr>
          <a:xfrm>
            <a:off x="1862673" y="3190618"/>
            <a:ext cx="304800" cy="450055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Down Arrow 21"/>
          <p:cNvSpPr/>
          <p:nvPr/>
        </p:nvSpPr>
        <p:spPr>
          <a:xfrm>
            <a:off x="9316617" y="4747223"/>
            <a:ext cx="296333" cy="53736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Down Arrow 22"/>
          <p:cNvSpPr/>
          <p:nvPr/>
        </p:nvSpPr>
        <p:spPr>
          <a:xfrm>
            <a:off x="9944093" y="3163887"/>
            <a:ext cx="203206" cy="47678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Arrow 23"/>
          <p:cNvSpPr/>
          <p:nvPr/>
        </p:nvSpPr>
        <p:spPr>
          <a:xfrm>
            <a:off x="4213840" y="2810933"/>
            <a:ext cx="524934" cy="22013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/>
          <p:cNvSpPr/>
          <p:nvPr/>
        </p:nvSpPr>
        <p:spPr>
          <a:xfrm>
            <a:off x="7382933" y="2810933"/>
            <a:ext cx="660400" cy="22013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4867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0070C0"/>
                </a:solidFill>
              </a:rPr>
              <a:t>Also..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Cross check identity using ban-list and black-list.</a:t>
            </a:r>
          </a:p>
          <a:p>
            <a:r>
              <a:rPr lang="en-US" dirty="0" smtClean="0"/>
              <a:t>Decide on the weightage factor for each resource.</a:t>
            </a:r>
          </a:p>
          <a:p>
            <a:r>
              <a:rPr lang="en-US" dirty="0" smtClean="0"/>
              <a:t>Create internal risk and decision engine. </a:t>
            </a:r>
          </a:p>
          <a:p>
            <a:pPr lvl="1">
              <a:buFont typeface="Wingdings" charset="2"/>
              <a:buChar char="Ø"/>
            </a:pPr>
            <a:r>
              <a:rPr lang="en-US" sz="2000" b="1" dirty="0"/>
              <a:t>Synthetic Fraud:</a:t>
            </a:r>
            <a:r>
              <a:rPr lang="en-US" sz="2000" dirty="0"/>
              <a:t> Fake identity created using real information</a:t>
            </a:r>
          </a:p>
          <a:p>
            <a:pPr lvl="1">
              <a:buFont typeface="Wingdings" charset="2"/>
              <a:buChar char="Ø"/>
            </a:pPr>
            <a:r>
              <a:rPr lang="en-US" sz="2000" b="1" dirty="0"/>
              <a:t>Friendly Fraud:</a:t>
            </a:r>
            <a:r>
              <a:rPr lang="en-US" sz="2000" dirty="0"/>
              <a:t> Real identity, but who issue chargebacks after the goods are delivered</a:t>
            </a:r>
          </a:p>
          <a:p>
            <a:pPr lvl="1">
              <a:buFont typeface="Wingdings" charset="2"/>
              <a:buChar char="Ø"/>
            </a:pPr>
            <a:r>
              <a:rPr lang="en-US" sz="2000" b="1" dirty="0"/>
              <a:t>Stolen Identity Fraud:</a:t>
            </a:r>
            <a:r>
              <a:rPr lang="en-US" sz="2000" dirty="0"/>
              <a:t> Real identity that’s been stolen </a:t>
            </a:r>
          </a:p>
          <a:p>
            <a:pPr lvl="1">
              <a:buFont typeface="Wingdings" charset="2"/>
              <a:buChar char="Ø"/>
            </a:pPr>
            <a:r>
              <a:rPr lang="en-US" sz="2000" b="1" dirty="0"/>
              <a:t>Vulnerable Victim Fraud:</a:t>
            </a:r>
            <a:r>
              <a:rPr lang="en-US" sz="2000" dirty="0"/>
              <a:t> Real identity of an individual vulnerable usually due to age or mental condition</a:t>
            </a:r>
          </a:p>
          <a:p>
            <a:pPr lvl="1">
              <a:buFont typeface="Wingdings" charset="2"/>
              <a:buChar char="Ø"/>
            </a:pPr>
            <a:r>
              <a:rPr lang="en-US" sz="2000" b="1" dirty="0"/>
              <a:t>High-Risk Individual:</a:t>
            </a:r>
            <a:r>
              <a:rPr lang="en-US" sz="2000" dirty="0"/>
              <a:t> Individuals who are a higher risk of never paying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7379336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0070C0"/>
                </a:solidFill>
              </a:rPr>
              <a:t>Leverage </a:t>
            </a:r>
            <a:r>
              <a:rPr lang="en-US" b="1" dirty="0" err="1" smtClean="0">
                <a:solidFill>
                  <a:srgbClr val="0070C0"/>
                </a:solidFill>
              </a:rPr>
              <a:t>RegTech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 extension to KYC.</a:t>
            </a:r>
          </a:p>
          <a:p>
            <a:r>
              <a:rPr lang="en-US" dirty="0" smtClean="0"/>
              <a:t>Provide </a:t>
            </a:r>
            <a:r>
              <a:rPr lang="en-US" dirty="0"/>
              <a:t>real-time transaction </a:t>
            </a:r>
            <a:r>
              <a:rPr lang="en-US" dirty="0" smtClean="0"/>
              <a:t>monitoring.</a:t>
            </a:r>
          </a:p>
          <a:p>
            <a:r>
              <a:rPr lang="en-US" dirty="0" smtClean="0"/>
              <a:t>Help stay </a:t>
            </a:r>
            <a:r>
              <a:rPr lang="en-US" dirty="0"/>
              <a:t>current in regards to new regulations so </a:t>
            </a:r>
            <a:r>
              <a:rPr lang="en-US" dirty="0" smtClean="0"/>
              <a:t>the company remains</a:t>
            </a:r>
            <a:r>
              <a:rPr lang="en-US" dirty="0"/>
              <a:t> </a:t>
            </a:r>
            <a:r>
              <a:rPr lang="en-US" dirty="0" smtClean="0"/>
              <a:t>compliant.</a:t>
            </a:r>
          </a:p>
          <a:p>
            <a:r>
              <a:rPr lang="en-US" dirty="0" err="1"/>
              <a:t>RegTech</a:t>
            </a:r>
            <a:r>
              <a:rPr lang="en-US" dirty="0"/>
              <a:t> technology is cloud-based, it opens up more chances for startups </a:t>
            </a:r>
            <a:r>
              <a:rPr lang="en-US"/>
              <a:t>to </a:t>
            </a:r>
            <a:r>
              <a:rPr lang="en-US" smtClean="0"/>
              <a:t>offer </a:t>
            </a:r>
            <a:r>
              <a:rPr lang="en-US" dirty="0" smtClean="0"/>
              <a:t>solutions.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09198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020446" y="3398293"/>
            <a:ext cx="273530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solidFill>
                  <a:srgbClr val="0070C0"/>
                </a:solidFill>
              </a:rPr>
              <a:t>THANK YOU</a:t>
            </a:r>
            <a:endParaRPr lang="en-US" sz="4000" b="1" dirty="0">
              <a:solidFill>
                <a:srgbClr val="0070C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25086" y="2088107"/>
            <a:ext cx="50564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All code files created for analysis can be found here:</a:t>
            </a:r>
          </a:p>
          <a:p>
            <a:r>
              <a:rPr lang="en-US" dirty="0" smtClean="0"/>
              <a:t>https://</a:t>
            </a:r>
            <a:r>
              <a:rPr lang="en-US" dirty="0" err="1" smtClean="0"/>
              <a:t>github.com</a:t>
            </a:r>
            <a:r>
              <a:rPr lang="en-US" dirty="0" smtClean="0"/>
              <a:t>/</a:t>
            </a:r>
            <a:r>
              <a:rPr lang="en-US" dirty="0" err="1" smtClean="0"/>
              <a:t>GaganKaur</a:t>
            </a:r>
            <a:r>
              <a:rPr lang="en-US" dirty="0" smtClean="0"/>
              <a:t>/</a:t>
            </a:r>
            <a:r>
              <a:rPr lang="en-US" dirty="0" err="1" smtClean="0"/>
              <a:t>DataModelling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23490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>
                <a:solidFill>
                  <a:srgbClr val="0070C0"/>
                </a:solidFill>
              </a:rPr>
              <a:t>Dataguise</a:t>
            </a:r>
            <a:r>
              <a:rPr lang="en-US" b="1" dirty="0" smtClean="0">
                <a:solidFill>
                  <a:srgbClr val="0070C0"/>
                </a:solidFill>
              </a:rPr>
              <a:t> </a:t>
            </a:r>
            <a:r>
              <a:rPr lang="mr-IN" b="1" dirty="0" smtClean="0">
                <a:solidFill>
                  <a:srgbClr val="0070C0"/>
                </a:solidFill>
              </a:rPr>
              <a:t>–</a:t>
            </a:r>
            <a:r>
              <a:rPr lang="en-US" b="1" dirty="0" smtClean="0">
                <a:solidFill>
                  <a:srgbClr val="0070C0"/>
                </a:solidFill>
              </a:rPr>
              <a:t> Visa Project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18897"/>
            <a:ext cx="10515600" cy="4758066"/>
          </a:xfrm>
        </p:spPr>
        <p:txBody>
          <a:bodyPr>
            <a:normAutofit/>
          </a:bodyPr>
          <a:lstStyle/>
          <a:p>
            <a:pPr fontAlgn="ctr"/>
            <a:endParaRPr lang="en-US" dirty="0" smtClean="0"/>
          </a:p>
          <a:p>
            <a:pPr fontAlgn="ctr"/>
            <a:r>
              <a:rPr lang="en-US" dirty="0" smtClean="0"/>
              <a:t>Situation</a:t>
            </a:r>
            <a:r>
              <a:rPr lang="en-US" dirty="0"/>
              <a:t>: I was the Data Manager for the WW Customer Data at Visa. This involves Billions of customers. Data was insecure. Can you imagine everyone having access to PII </a:t>
            </a:r>
            <a:r>
              <a:rPr lang="en-US" dirty="0" smtClean="0"/>
              <a:t>data!</a:t>
            </a:r>
          </a:p>
          <a:p>
            <a:pPr fontAlgn="ctr"/>
            <a:endParaRPr lang="en-US" dirty="0"/>
          </a:p>
          <a:p>
            <a:pPr fontAlgn="ctr"/>
            <a:r>
              <a:rPr lang="en-US" dirty="0"/>
              <a:t>As a data manager, I drove the Secure Data Lake initiative. I drove the requirements. Some of the technologies we used were AES encryption, KMIP from </a:t>
            </a:r>
            <a:r>
              <a:rPr lang="en-US" dirty="0" err="1"/>
              <a:t>Safenet</a:t>
            </a:r>
            <a:r>
              <a:rPr lang="en-US" dirty="0"/>
              <a:t> and RSA. Firewall, LDAP </a:t>
            </a:r>
            <a:r>
              <a:rPr lang="en-US" dirty="0" smtClean="0"/>
              <a:t>Auth</a:t>
            </a:r>
            <a:r>
              <a:rPr lang="en-US" dirty="0"/>
              <a:t>.</a:t>
            </a:r>
            <a:endParaRPr lang="en-US" dirty="0" smtClean="0"/>
          </a:p>
          <a:p>
            <a:pPr font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813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0070C0"/>
                </a:solidFill>
              </a:rPr>
              <a:t>My work involved..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ctr"/>
            <a:r>
              <a:rPr lang="en-US" dirty="0"/>
              <a:t>Figuring out the nature of the data that was present for analysis </a:t>
            </a:r>
            <a:r>
              <a:rPr lang="mr-IN" dirty="0" smtClean="0"/>
              <a:t>–</a:t>
            </a:r>
            <a:r>
              <a:rPr lang="en-US" dirty="0" smtClean="0"/>
              <a:t> Personal / </a:t>
            </a:r>
            <a:r>
              <a:rPr lang="en-US" dirty="0"/>
              <a:t>customer / card data.</a:t>
            </a:r>
          </a:p>
          <a:p>
            <a:pPr lvl="0" fontAlgn="ctr"/>
            <a:r>
              <a:rPr lang="en-US" dirty="0"/>
              <a:t>Figuring out the different sources of data</a:t>
            </a:r>
          </a:p>
          <a:p>
            <a:pPr lvl="0" fontAlgn="ctr"/>
            <a:r>
              <a:rPr lang="en-US" dirty="0"/>
              <a:t>Creating policies and implementing data protection rules along with the access controls.</a:t>
            </a:r>
          </a:p>
          <a:p>
            <a:pPr lvl="0" fontAlgn="ctr"/>
            <a:r>
              <a:rPr lang="en-US" dirty="0"/>
              <a:t>Doing a competitive analysis from the data as to how much was Visa used as compared to Amex, what industries were lacking coverage, and how we could overcome those gaps.</a:t>
            </a:r>
          </a:p>
          <a:p>
            <a:pPr lvl="0" fontAlgn="ctr"/>
            <a:r>
              <a:rPr lang="en-US" dirty="0"/>
              <a:t>Cleansing the data to really make sense and report this data.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9370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55943"/>
            <a:ext cx="10515600" cy="1325563"/>
          </a:xfrm>
        </p:spPr>
        <p:txBody>
          <a:bodyPr/>
          <a:lstStyle/>
          <a:p>
            <a:r>
              <a:rPr lang="en-US" b="1" dirty="0" smtClean="0">
                <a:solidFill>
                  <a:srgbClr val="0070C0"/>
                </a:solidFill>
              </a:rPr>
              <a:t>Accomplishment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was more secure than ever. Everyone had to request access and we took security to the next level by meeting our internal </a:t>
            </a:r>
            <a:r>
              <a:rPr lang="en-US" dirty="0" smtClean="0"/>
              <a:t>KPI's. </a:t>
            </a:r>
            <a:endParaRPr lang="en-US" dirty="0"/>
          </a:p>
          <a:p>
            <a:r>
              <a:rPr lang="en-US" dirty="0" smtClean="0"/>
              <a:t>Storage </a:t>
            </a:r>
            <a:r>
              <a:rPr lang="en-US" dirty="0"/>
              <a:t>needs were reduced by 25% therefore bringing in savings of $33.1 M annually</a:t>
            </a:r>
            <a:r>
              <a:rPr lang="en-US" dirty="0" smtClean="0"/>
              <a:t>.</a:t>
            </a:r>
          </a:p>
          <a:p>
            <a:r>
              <a:rPr lang="en-US" dirty="0" smtClean="0"/>
              <a:t>Helped create policies based on data analysis for market growth.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9820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0070C0"/>
                </a:solidFill>
              </a:rPr>
              <a:t>Predictive Analysis and </a:t>
            </a:r>
            <a:r>
              <a:rPr lang="en-US" b="1" dirty="0">
                <a:solidFill>
                  <a:srgbClr val="0070C0"/>
                </a:solidFill>
              </a:rPr>
              <a:t>F</a:t>
            </a:r>
            <a:r>
              <a:rPr lang="en-US" b="1" dirty="0" smtClean="0">
                <a:solidFill>
                  <a:srgbClr val="0070C0"/>
                </a:solidFill>
              </a:rPr>
              <a:t>raud Prevention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Goal: Minimize losses incurred to Intuit by identifying risky merchants and terminating fraudulent accounts.</a:t>
            </a:r>
          </a:p>
          <a:p>
            <a:endParaRPr lang="en-US" dirty="0"/>
          </a:p>
          <a:p>
            <a:r>
              <a:rPr lang="en-US" dirty="0" smtClean="0"/>
              <a:t>Data present for analysis:</a:t>
            </a:r>
          </a:p>
          <a:p>
            <a:pPr lvl="1"/>
            <a:r>
              <a:rPr lang="en-US" dirty="0" smtClean="0"/>
              <a:t>Intuit’s internal data for 3000 merchants (PII withheld) on boarded between June </a:t>
            </a:r>
            <a:r>
              <a:rPr lang="mr-IN" dirty="0" smtClean="0"/>
              <a:t>–</a:t>
            </a:r>
            <a:r>
              <a:rPr lang="en-US" dirty="0" smtClean="0"/>
              <a:t> November, 2015. </a:t>
            </a:r>
          </a:p>
          <a:p>
            <a:pPr lvl="1"/>
            <a:r>
              <a:rPr lang="en-US" dirty="0" smtClean="0"/>
              <a:t>Vendor (</a:t>
            </a:r>
            <a:r>
              <a:rPr lang="en-US" dirty="0" err="1" smtClean="0"/>
              <a:t>FraudHacq</a:t>
            </a:r>
            <a:r>
              <a:rPr lang="en-US" dirty="0" smtClean="0"/>
              <a:t>) data based on current assessment (Jan, 2016) for the same merchants.</a:t>
            </a:r>
          </a:p>
          <a:p>
            <a:endParaRPr lang="en-US" dirty="0"/>
          </a:p>
          <a:p>
            <a:r>
              <a:rPr lang="en-US" dirty="0" smtClean="0"/>
              <a:t>Question: Do we want to work with </a:t>
            </a:r>
            <a:r>
              <a:rPr lang="en-US" dirty="0" err="1" smtClean="0"/>
              <a:t>FraudHacq</a:t>
            </a:r>
            <a:r>
              <a:rPr lang="en-US" dirty="0" smtClean="0"/>
              <a:t>? 	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6505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0070C0"/>
                </a:solidFill>
              </a:rPr>
              <a:t>The Answer:</a:t>
            </a:r>
            <a:endParaRPr lang="en-US" b="1" dirty="0">
              <a:solidFill>
                <a:srgbClr val="0070C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6279" y="1976564"/>
            <a:ext cx="5063319" cy="4049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407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0070C0"/>
                </a:solidFill>
              </a:rPr>
              <a:t>Data Description:</a:t>
            </a:r>
            <a:endParaRPr lang="en-US" b="1" dirty="0">
              <a:solidFill>
                <a:srgbClr val="0070C0"/>
              </a:solidFill>
            </a:endParaRP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18591524"/>
              </p:ext>
            </p:extLst>
          </p:nvPr>
        </p:nvGraphicFramePr>
        <p:xfrm>
          <a:off x="1342696" y="1923394"/>
          <a:ext cx="9283700" cy="43512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710489"/>
                <a:gridCol w="6573211"/>
              </a:tblGrid>
              <a:tr h="21756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solidFill>
                            <a:srgbClr val="C00000"/>
                          </a:solidFill>
                          <a:effectLst/>
                        </a:rPr>
                        <a:t>Existing Account Data</a:t>
                      </a:r>
                      <a:endParaRPr lang="en-US" sz="1100" b="1" i="0" u="none" strike="noStrike" dirty="0">
                        <a:solidFill>
                          <a:srgbClr val="C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</a:tr>
              <a:tr h="21756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ID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Unique Customer Identifier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</a:tr>
              <a:tr h="21756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BAD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This is a yes/no flag indicating whether an acocunt was verified as a fraud takeover (1=fraud, 0=ok)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</a:tr>
              <a:tr h="21756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opendate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Date the account was opened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</a:tr>
              <a:tr h="21756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AreaCode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Phone area code of the primary account holder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</a:tr>
              <a:tr h="21756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EAScore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Score ranking the riskiness of customer's email address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</a:tr>
              <a:tr h="21756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IdentityRank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Ranking of the fraud likelihood of the customer's identity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</a:tr>
              <a:tr h="21756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DeviceBrowserType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What internet browser was the customer using to apply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</a:tr>
              <a:tr h="21756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IpAddressLocCity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What city was the IP address linked to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</a:tr>
              <a:tr h="21756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IpAddressLocCountry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What country was the IP address linked to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</a:tr>
              <a:tr h="21756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 err="1">
                          <a:solidFill>
                            <a:srgbClr val="C00000"/>
                          </a:solidFill>
                          <a:effectLst/>
                        </a:rPr>
                        <a:t>FraudHacq</a:t>
                      </a:r>
                      <a:r>
                        <a:rPr lang="en-US" sz="1100" u="none" strike="noStrike" dirty="0">
                          <a:solidFill>
                            <a:srgbClr val="C00000"/>
                          </a:solidFill>
                          <a:effectLst/>
                        </a:rPr>
                        <a:t> Vendor Provided Data</a:t>
                      </a:r>
                      <a:endParaRPr lang="en-US" sz="1100" b="1" i="0" u="none" strike="noStrike" dirty="0">
                        <a:solidFill>
                          <a:srgbClr val="C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</a:tr>
              <a:tr h="21756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IsValid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Does FraudHacq think the device is valid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</a:tr>
              <a:tr h="21756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IsConnected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Does FraudHacq think the device is connected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</a:tr>
              <a:tr h="21756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Personal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Is the device a personal device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</a:tr>
              <a:tr h="21756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Reputation Level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FraudHacq reputation ranking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</a:tr>
              <a:tr h="21756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ReceivingMail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Does the device receive mail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</a:tr>
              <a:tr h="21756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Type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FraudHacq has assigned a device type to each record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</a:tr>
              <a:tr h="21756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Volume Score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 err="1">
                          <a:effectLst/>
                        </a:rPr>
                        <a:t>FraudHacq</a:t>
                      </a:r>
                      <a:r>
                        <a:rPr lang="en-US" sz="1100" u="none" strike="noStrike" dirty="0">
                          <a:effectLst/>
                        </a:rPr>
                        <a:t> assigns a volume score to each record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</a:tr>
              <a:tr h="21756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Result Number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How many results were returned for this record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</a:tr>
              <a:tr h="21756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EmailDays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Number of days since the customers email address was created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28803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0070C0"/>
                </a:solidFill>
              </a:rPr>
              <a:t>Approach 1 : Supervised ML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STEP 1:</a:t>
            </a:r>
          </a:p>
          <a:p>
            <a:r>
              <a:rPr lang="en-US" dirty="0" smtClean="0"/>
              <a:t>70% of the entire data was selected and a model was created and trained to predict whether the account was ‘BAD’ or ‘OK’.</a:t>
            </a:r>
          </a:p>
          <a:p>
            <a:r>
              <a:rPr lang="en-US" dirty="0" smtClean="0"/>
              <a:t>The model was used to predict the account legitimacy for the rest of the 30% of the data.</a:t>
            </a:r>
          </a:p>
          <a:p>
            <a:r>
              <a:rPr lang="en-US" dirty="0" smtClean="0"/>
              <a:t>The predictions were compared to the actual data in hand. </a:t>
            </a:r>
          </a:p>
          <a:p>
            <a:r>
              <a:rPr lang="en-US" dirty="0" smtClean="0"/>
              <a:t>Since the model predicted the legitimacy between 0 and 1, a cutoff was set up at 0.5. All accounts corresponding to a prediction of &lt;0.5 were considered safe and above &gt;=0.5 as fraud.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5073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1467</TotalTime>
  <Words>1225</Words>
  <Application>Microsoft Macintosh PowerPoint</Application>
  <PresentationFormat>Widescreen</PresentationFormat>
  <Paragraphs>287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Calibri</vt:lpstr>
      <vt:lpstr>Calibri Light</vt:lpstr>
      <vt:lpstr>Mangal</vt:lpstr>
      <vt:lpstr>Wingdings</vt:lpstr>
      <vt:lpstr>Arial</vt:lpstr>
      <vt:lpstr>Office Theme</vt:lpstr>
      <vt:lpstr>Risk Analysis &amp; Fraud Prevention</vt:lpstr>
      <vt:lpstr>Who am I?</vt:lpstr>
      <vt:lpstr>Dataguise – Visa Project</vt:lpstr>
      <vt:lpstr>My work involved..</vt:lpstr>
      <vt:lpstr>Accomplishment</vt:lpstr>
      <vt:lpstr>Predictive Analysis and Fraud Prevention</vt:lpstr>
      <vt:lpstr>The Answer:</vt:lpstr>
      <vt:lpstr>Data Description:</vt:lpstr>
      <vt:lpstr>Approach 1 : Supervised ML</vt:lpstr>
      <vt:lpstr>Approach 1 : Supervised ML contd.</vt:lpstr>
      <vt:lpstr>Results comparison from two models:</vt:lpstr>
      <vt:lpstr>Comparison contd.</vt:lpstr>
      <vt:lpstr>FraudHacq Data Description:</vt:lpstr>
      <vt:lpstr>The Data:</vt:lpstr>
      <vt:lpstr>Digging deep into data</vt:lpstr>
      <vt:lpstr>Digging deep into data</vt:lpstr>
      <vt:lpstr>Digging deep into data</vt:lpstr>
      <vt:lpstr>Digging deep into data</vt:lpstr>
      <vt:lpstr>Reputation Level vs Bad account</vt:lpstr>
      <vt:lpstr>EmailDays vs Bad Accounts</vt:lpstr>
      <vt:lpstr>Even more.. Why NO</vt:lpstr>
      <vt:lpstr>Strategy for future</vt:lpstr>
      <vt:lpstr>Fraud Detection Improvements with Analytics</vt:lpstr>
      <vt:lpstr>7 Step Approach While Onboarding Merchants</vt:lpstr>
      <vt:lpstr>Also..</vt:lpstr>
      <vt:lpstr>Leverage RegTech</vt:lpstr>
      <vt:lpstr>PowerPoint Presentation</vt:lpstr>
    </vt:vector>
  </TitlesOfParts>
  <Company/>
  <LinksUpToDate>false</LinksUpToDate>
  <SharedDoc>false</SharedDoc>
  <HyperlinksChanged>false</HyperlinksChanged>
  <AppVersion>15.0031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Risk Analysis &amp; Fraud Prevention</dc:title>
  <dc:creator>Microsoft Office User</dc:creator>
  <cp:lastModifiedBy>Microsoft Office User</cp:lastModifiedBy>
  <cp:revision>36</cp:revision>
  <dcterms:created xsi:type="dcterms:W3CDTF">2017-11-02T19:03:36Z</dcterms:created>
  <dcterms:modified xsi:type="dcterms:W3CDTF">2017-11-03T19:30:58Z</dcterms:modified>
</cp:coreProperties>
</file>